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9" r:id="rId5"/>
    <p:sldId id="262" r:id="rId6"/>
    <p:sldId id="277" r:id="rId7"/>
    <p:sldId id="263" r:id="rId8"/>
    <p:sldId id="257" r:id="rId9"/>
    <p:sldId id="264" r:id="rId10"/>
    <p:sldId id="261" r:id="rId11"/>
    <p:sldId id="260" r:id="rId12"/>
    <p:sldId id="271" r:id="rId13"/>
    <p:sldId id="270" r:id="rId14"/>
    <p:sldId id="269" r:id="rId15"/>
    <p:sldId id="268" r:id="rId16"/>
    <p:sldId id="267" r:id="rId17"/>
    <p:sldId id="266" r:id="rId18"/>
    <p:sldId id="265" r:id="rId19"/>
    <p:sldId id="275" r:id="rId20"/>
    <p:sldId id="273"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90" y="-6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37521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197278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411893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104440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49507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271809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84822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31833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28913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65399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2099A1-5FC1-40EA-8496-261BAAB990B6}" type="datetimeFigureOut">
              <a:rPr lang="ru-RU" smtClean="0"/>
              <a:pPr/>
              <a:t>21.05.2017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34356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099A1-5FC1-40EA-8496-261BAAB990B6}" type="datetimeFigureOut">
              <a:rPr lang="ru-RU" smtClean="0"/>
              <a:pPr/>
              <a:t>21.05.2017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5DC4-8EAD-4204-BF7C-C2A43B562FCE}" type="slidenum">
              <a:rPr lang="ru-RU" smtClean="0"/>
              <a:pPr/>
              <a:t>‹#›</a:t>
            </a:fld>
            <a:endParaRPr lang="ru-RU"/>
          </a:p>
        </p:txBody>
      </p:sp>
    </p:spTree>
    <p:extLst>
      <p:ext uri="{BB962C8B-B14F-4D97-AF65-F5344CB8AC3E}">
        <p14:creationId xmlns="" xmlns:p14="http://schemas.microsoft.com/office/powerpoint/2010/main" val="267333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628800"/>
            <a:ext cx="7772400" cy="1470025"/>
          </a:xfrm>
        </p:spPr>
        <p:txBody>
          <a:bodyPr>
            <a:noAutofit/>
          </a:bodyPr>
          <a:lstStyle/>
          <a:p>
            <a:r>
              <a:rPr lang="ru-RU" sz="8800" b="1" dirty="0" smtClean="0">
                <a:solidFill>
                  <a:srgbClr val="CC0000"/>
                </a:solidFill>
                <a:effectLst>
                  <a:outerShdw blurRad="38100" dist="38100" dir="2700000" algn="tl">
                    <a:srgbClr val="000000">
                      <a:alpha val="43137"/>
                    </a:srgbClr>
                  </a:outerShdw>
                </a:effectLst>
                <a:latin typeface="Romashulka" pitchFamily="2" charset="0"/>
              </a:rPr>
              <a:t/>
            </a:r>
            <a:br>
              <a:rPr lang="ru-RU" sz="8800" b="1" dirty="0" smtClean="0">
                <a:solidFill>
                  <a:srgbClr val="CC0000"/>
                </a:solidFill>
                <a:effectLst>
                  <a:outerShdw blurRad="38100" dist="38100" dir="2700000" algn="tl">
                    <a:srgbClr val="000000">
                      <a:alpha val="43137"/>
                    </a:srgbClr>
                  </a:outerShdw>
                </a:effectLst>
                <a:latin typeface="Romashulka" pitchFamily="2" charset="0"/>
              </a:rPr>
            </a:br>
            <a:r>
              <a:rPr lang="ru-RU" sz="8800" b="1" dirty="0" smtClean="0">
                <a:solidFill>
                  <a:srgbClr val="CC0000"/>
                </a:solidFill>
                <a:effectLst>
                  <a:outerShdw blurRad="38100" dist="38100" dir="2700000" algn="tl">
                    <a:srgbClr val="000000">
                      <a:alpha val="43137"/>
                    </a:srgbClr>
                  </a:outerShdw>
                </a:effectLst>
                <a:latin typeface="Romashulka" pitchFamily="2" charset="0"/>
              </a:rPr>
              <a:t>Рисуем </a:t>
            </a:r>
            <a:br>
              <a:rPr lang="ru-RU" sz="8800" b="1" dirty="0" smtClean="0">
                <a:solidFill>
                  <a:srgbClr val="CC0000"/>
                </a:solidFill>
                <a:effectLst>
                  <a:outerShdw blurRad="38100" dist="38100" dir="2700000" algn="tl">
                    <a:srgbClr val="000000">
                      <a:alpha val="43137"/>
                    </a:srgbClr>
                  </a:outerShdw>
                </a:effectLst>
                <a:latin typeface="Romashulka" pitchFamily="2" charset="0"/>
              </a:rPr>
            </a:br>
            <a:r>
              <a:rPr lang="ru-RU" sz="8800" b="1" dirty="0" smtClean="0">
                <a:solidFill>
                  <a:srgbClr val="CC0000"/>
                </a:solidFill>
                <a:effectLst>
                  <a:outerShdw blurRad="38100" dist="38100" dir="2700000" algn="tl">
                    <a:srgbClr val="000000">
                      <a:alpha val="43137"/>
                    </a:srgbClr>
                  </a:outerShdw>
                </a:effectLst>
                <a:latin typeface="Romashulka" pitchFamily="2" charset="0"/>
              </a:rPr>
              <a:t>с малышами</a:t>
            </a:r>
            <a:endParaRPr lang="ru-RU" sz="8800" b="1" dirty="0">
              <a:solidFill>
                <a:srgbClr val="CC0000"/>
              </a:solidFill>
              <a:effectLst>
                <a:outerShdw blurRad="38100" dist="38100" dir="2700000" algn="tl">
                  <a:srgbClr val="000000">
                    <a:alpha val="43137"/>
                  </a:srgbClr>
                </a:outerShdw>
              </a:effectLst>
              <a:latin typeface="Romashulka" pitchFamily="2" charset="0"/>
            </a:endParaRPr>
          </a:p>
        </p:txBody>
      </p:sp>
      <p:sp>
        <p:nvSpPr>
          <p:cNvPr id="3" name="Подзаголовок 2"/>
          <p:cNvSpPr>
            <a:spLocks noGrp="1"/>
          </p:cNvSpPr>
          <p:nvPr>
            <p:ph type="subTitle" idx="1"/>
          </p:nvPr>
        </p:nvSpPr>
        <p:spPr>
          <a:xfrm flipH="1">
            <a:off x="5436096" y="5013176"/>
            <a:ext cx="2232248" cy="625624"/>
          </a:xfrm>
        </p:spPr>
        <p:txBody>
          <a:bodyPr>
            <a:normAutofit/>
          </a:bodyPr>
          <a:lstStyle/>
          <a:p>
            <a:endParaRPr lang="ru-RU" dirty="0"/>
          </a:p>
        </p:txBody>
      </p:sp>
    </p:spTree>
    <p:extLst>
      <p:ext uri="{BB962C8B-B14F-4D97-AF65-F5344CB8AC3E}">
        <p14:creationId xmlns="" xmlns:p14="http://schemas.microsoft.com/office/powerpoint/2010/main" val="1199092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smtClean="0"/>
          </a:p>
          <a:p>
            <a:pPr>
              <a:buBlip>
                <a:blip r:embed="rId2"/>
              </a:buBlip>
            </a:pPr>
            <a:endParaRPr lang="ru-RU" dirty="0" smtClean="0"/>
          </a:p>
          <a:p>
            <a:pPr>
              <a:buBlip>
                <a:blip r:embed="rId2"/>
              </a:buBlip>
            </a:pPr>
            <a:endParaRPr lang="ru-RU" dirty="0" smtClean="0"/>
          </a:p>
          <a:p>
            <a:pPr>
              <a:buBlip>
                <a:blip r:embed="rId2"/>
              </a:buBlip>
            </a:pPr>
            <a:endParaRPr lang="ru-RU" dirty="0"/>
          </a:p>
        </p:txBody>
      </p:sp>
      <p:pic>
        <p:nvPicPr>
          <p:cNvPr id="6" name="Рисунок 5" descr="risuem-ladoshkami-2.jpg"/>
          <p:cNvPicPr>
            <a:picLocks noChangeAspect="1"/>
          </p:cNvPicPr>
          <p:nvPr/>
        </p:nvPicPr>
        <p:blipFill>
          <a:blip r:embed="rId3" cstate="print"/>
          <a:stretch>
            <a:fillRect/>
          </a:stretch>
        </p:blipFill>
        <p:spPr>
          <a:xfrm>
            <a:off x="5004048" y="3212976"/>
            <a:ext cx="2520280" cy="3225958"/>
          </a:xfrm>
          <a:prstGeom prst="rect">
            <a:avLst/>
          </a:prstGeom>
        </p:spPr>
      </p:pic>
      <p:pic>
        <p:nvPicPr>
          <p:cNvPr id="7" name="Рисунок 6" descr="10.jpg"/>
          <p:cNvPicPr>
            <a:picLocks noChangeAspect="1"/>
          </p:cNvPicPr>
          <p:nvPr/>
        </p:nvPicPr>
        <p:blipFill>
          <a:blip r:embed="rId4" cstate="print"/>
          <a:stretch>
            <a:fillRect/>
          </a:stretch>
        </p:blipFill>
        <p:spPr>
          <a:xfrm>
            <a:off x="4860032" y="260648"/>
            <a:ext cx="3836159" cy="2880320"/>
          </a:xfrm>
          <a:prstGeom prst="rect">
            <a:avLst/>
          </a:prstGeom>
        </p:spPr>
      </p:pic>
      <p:pic>
        <p:nvPicPr>
          <p:cNvPr id="3074" name="Picture 2" descr="http://kuznetsova.ucoz.net/clip_image002-1-.png"/>
          <p:cNvPicPr>
            <a:picLocks noChangeAspect="1" noChangeArrowheads="1"/>
          </p:cNvPicPr>
          <p:nvPr/>
        </p:nvPicPr>
        <p:blipFill>
          <a:blip r:embed="rId5" cstate="print"/>
          <a:srcRect/>
          <a:stretch>
            <a:fillRect/>
          </a:stretch>
        </p:blipFill>
        <p:spPr bwMode="auto">
          <a:xfrm>
            <a:off x="539552" y="1052736"/>
            <a:ext cx="2571750" cy="2476501"/>
          </a:xfrm>
          <a:prstGeom prst="rect">
            <a:avLst/>
          </a:prstGeom>
          <a:noFill/>
        </p:spPr>
      </p:pic>
      <p:pic>
        <p:nvPicPr>
          <p:cNvPr id="5" name="Рисунок 4" descr="static.ozone.rumultimediabooks_covers1012379576.jpg"/>
          <p:cNvPicPr>
            <a:picLocks noChangeAspect="1"/>
          </p:cNvPicPr>
          <p:nvPr/>
        </p:nvPicPr>
        <p:blipFill>
          <a:blip r:embed="rId6" cstate="print"/>
          <a:srcRect l="11150" r="10101"/>
          <a:stretch>
            <a:fillRect/>
          </a:stretch>
        </p:blipFill>
        <p:spPr>
          <a:xfrm rot="20684766">
            <a:off x="1976392" y="2901488"/>
            <a:ext cx="2869038" cy="3643273"/>
          </a:xfrm>
          <a:prstGeom prst="rect">
            <a:avLst/>
          </a:prstGeom>
        </p:spPr>
      </p:pic>
      <p:sp>
        <p:nvSpPr>
          <p:cNvPr id="8" name="Прямоугольник 7"/>
          <p:cNvSpPr/>
          <p:nvPr/>
        </p:nvSpPr>
        <p:spPr>
          <a:xfrm>
            <a:off x="179512" y="188640"/>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b="1" dirty="0" smtClean="0"/>
              <a:t>Можно приобрести много пособий, которые помогут вам развивать ребенка. </a:t>
            </a:r>
            <a:endParaRPr lang="ru-RU" b="1" dirty="0"/>
          </a:p>
        </p:txBody>
      </p:sp>
    </p:spTree>
    <p:extLst>
      <p:ext uri="{BB962C8B-B14F-4D97-AF65-F5344CB8AC3E}">
        <p14:creationId xmlns="" xmlns:p14="http://schemas.microsoft.com/office/powerpoint/2010/main" val="664533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smtClean="0"/>
          </a:p>
          <a:p>
            <a:pPr>
              <a:buBlip>
                <a:blip r:embed="rId2"/>
              </a:buBlip>
            </a:pPr>
            <a:endParaRPr lang="ru-RU" dirty="0" smtClean="0"/>
          </a:p>
          <a:p>
            <a:pPr>
              <a:buBlip>
                <a:blip r:embed="rId2"/>
              </a:buBlip>
            </a:pPr>
            <a:endParaRPr lang="ru-RU" dirty="0" smtClean="0"/>
          </a:p>
          <a:p>
            <a:pPr>
              <a:buBlip>
                <a:blip r:embed="rId2"/>
              </a:buBlip>
            </a:pPr>
            <a:endParaRPr lang="ru-RU" dirty="0"/>
          </a:p>
        </p:txBody>
      </p:sp>
      <p:pic>
        <p:nvPicPr>
          <p:cNvPr id="7" name="Рисунок 6" descr="mrD1X9QVJkE.jpg"/>
          <p:cNvPicPr>
            <a:picLocks noChangeAspect="1"/>
          </p:cNvPicPr>
          <p:nvPr/>
        </p:nvPicPr>
        <p:blipFill>
          <a:blip r:embed="rId3" cstate="print"/>
          <a:stretch>
            <a:fillRect/>
          </a:stretch>
        </p:blipFill>
        <p:spPr>
          <a:xfrm>
            <a:off x="395536" y="0"/>
            <a:ext cx="4246612" cy="4246612"/>
          </a:xfrm>
          <a:prstGeom prst="rect">
            <a:avLst/>
          </a:prstGeom>
        </p:spPr>
      </p:pic>
      <p:pic>
        <p:nvPicPr>
          <p:cNvPr id="8" name="Рисунок 7" descr="1367256664_0005.jpeg"/>
          <p:cNvPicPr>
            <a:picLocks noChangeAspect="1"/>
          </p:cNvPicPr>
          <p:nvPr/>
        </p:nvPicPr>
        <p:blipFill>
          <a:blip r:embed="rId4" cstate="print"/>
          <a:srcRect l="15744" t="6168" r="16925" b="-3730"/>
          <a:stretch>
            <a:fillRect/>
          </a:stretch>
        </p:blipFill>
        <p:spPr>
          <a:xfrm>
            <a:off x="5148064" y="188640"/>
            <a:ext cx="2952328" cy="3573871"/>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footprint.jpg"/>
          <p:cNvPicPr>
            <a:picLocks noChangeAspect="1"/>
          </p:cNvPicPr>
          <p:nvPr/>
        </p:nvPicPr>
        <p:blipFill>
          <a:blip r:embed="rId5" cstate="print"/>
          <a:stretch>
            <a:fillRect/>
          </a:stretch>
        </p:blipFill>
        <p:spPr>
          <a:xfrm>
            <a:off x="755576" y="4149080"/>
            <a:ext cx="2267744" cy="1700808"/>
          </a:xfrm>
          <a:prstGeom prst="rect">
            <a:avLst/>
          </a:prstGeom>
        </p:spPr>
      </p:pic>
      <p:pic>
        <p:nvPicPr>
          <p:cNvPr id="10" name="Рисунок 9" descr="179229260140113438duuCe2wIc.jpg"/>
          <p:cNvPicPr>
            <a:picLocks noChangeAspect="1"/>
          </p:cNvPicPr>
          <p:nvPr/>
        </p:nvPicPr>
        <p:blipFill>
          <a:blip r:embed="rId6" cstate="print"/>
          <a:stretch>
            <a:fillRect/>
          </a:stretch>
        </p:blipFill>
        <p:spPr>
          <a:xfrm>
            <a:off x="6732240" y="3140968"/>
            <a:ext cx="2155422" cy="2873896"/>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a0b853a05ef3e4cd501e1561d9084bc4.jpg"/>
          <p:cNvPicPr>
            <a:picLocks noChangeAspect="1"/>
          </p:cNvPicPr>
          <p:nvPr/>
        </p:nvPicPr>
        <p:blipFill>
          <a:blip r:embed="rId7" cstate="print"/>
          <a:stretch>
            <a:fillRect/>
          </a:stretch>
        </p:blipFill>
        <p:spPr>
          <a:xfrm>
            <a:off x="3491880" y="3212976"/>
            <a:ext cx="2425452" cy="2425452"/>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Прямоугольник 11"/>
          <p:cNvSpPr/>
          <p:nvPr/>
        </p:nvSpPr>
        <p:spPr>
          <a:xfrm>
            <a:off x="467544" y="5805264"/>
            <a:ext cx="77768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smtClean="0"/>
              <a:t>Как разновидность рисования  можно выделить и такой экстремальный способ, как рисование ножками. Здесь тоже возможности неограниченны, главное – проявить желание и фантазию .</a:t>
            </a:r>
            <a:endParaRPr lang="ru-RU" b="1" dirty="0"/>
          </a:p>
        </p:txBody>
      </p:sp>
    </p:spTree>
    <p:extLst>
      <p:ext uri="{BB962C8B-B14F-4D97-AF65-F5344CB8AC3E}">
        <p14:creationId xmlns="" xmlns:p14="http://schemas.microsoft.com/office/powerpoint/2010/main" val="664533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azem-uśmiech-białe-szkoła_89383.jpg"/>
          <p:cNvPicPr>
            <a:picLocks noGrp="1" noChangeAspect="1"/>
          </p:cNvPicPr>
          <p:nvPr>
            <p:ph idx="1"/>
          </p:nvPr>
        </p:nvPicPr>
        <p:blipFill>
          <a:blip r:embed="rId2" cstate="print"/>
          <a:stretch>
            <a:fillRect/>
          </a:stretch>
        </p:blipFill>
        <p:spPr>
          <a:xfrm>
            <a:off x="1547664" y="1268760"/>
            <a:ext cx="5962650" cy="4162425"/>
          </a:xfrm>
        </p:spPr>
      </p:pic>
      <p:sp>
        <p:nvSpPr>
          <p:cNvPr id="2" name="Заголовок 1"/>
          <p:cNvSpPr>
            <a:spLocks noGrp="1"/>
          </p:cNvSpPr>
          <p:nvPr>
            <p:ph type="title"/>
          </p:nvPr>
        </p:nvSpPr>
        <p:spPr>
          <a:xfrm>
            <a:off x="611560" y="476672"/>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r>
              <a:rPr lang="ru-RU" sz="6000" b="1" dirty="0" smtClean="0"/>
              <a:t>рисуем пальчиком</a:t>
            </a:r>
            <a:endParaRPr lang="ru-RU" sz="6000" b="1" dirty="0"/>
          </a:p>
        </p:txBody>
      </p:sp>
      <p:sp>
        <p:nvSpPr>
          <p:cNvPr id="12289" name="Rectangle 1"/>
          <p:cNvSpPr>
            <a:spLocks noChangeArrowheads="1"/>
          </p:cNvSpPr>
          <p:nvPr/>
        </p:nvSpPr>
        <p:spPr bwMode="auto">
          <a:xfrm>
            <a:off x="539552" y="5589240"/>
            <a:ext cx="7020272"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Рисование пальцами является более сложным действием,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чем рисование ладошкой, так как оно требует большей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точности и координации движений. </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d500205a4a7efb_short.jpg"/>
          <p:cNvPicPr>
            <a:picLocks noGrp="1" noChangeAspect="1"/>
          </p:cNvPicPr>
          <p:nvPr>
            <p:ph idx="1"/>
          </p:nvPr>
        </p:nvPicPr>
        <p:blipFill>
          <a:blip r:embed="rId2" cstate="print"/>
          <a:stretch>
            <a:fillRect/>
          </a:stretch>
        </p:blipFill>
        <p:spPr>
          <a:xfrm>
            <a:off x="683568" y="188640"/>
            <a:ext cx="4293117" cy="3168352"/>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загруженное (5).jpg"/>
          <p:cNvPicPr>
            <a:picLocks noChangeAspect="1"/>
          </p:cNvPicPr>
          <p:nvPr/>
        </p:nvPicPr>
        <p:blipFill>
          <a:blip r:embed="rId3" cstate="print"/>
          <a:stretch>
            <a:fillRect/>
          </a:stretch>
        </p:blipFill>
        <p:spPr>
          <a:xfrm>
            <a:off x="971600" y="3861048"/>
            <a:ext cx="3540249" cy="2444699"/>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palchikovie-kraski-6.png"/>
          <p:cNvPicPr>
            <a:picLocks noChangeAspect="1"/>
          </p:cNvPicPr>
          <p:nvPr/>
        </p:nvPicPr>
        <p:blipFill>
          <a:blip r:embed="rId4" cstate="print"/>
          <a:srcRect t="26129"/>
          <a:stretch>
            <a:fillRect/>
          </a:stretch>
        </p:blipFill>
        <p:spPr>
          <a:xfrm>
            <a:off x="5292080" y="260648"/>
            <a:ext cx="2953880" cy="288032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4" name="Picture 2" descr="http://st.stranamam.ru/data/cache/2013apr/18/07/8029465_60919.jpg"/>
          <p:cNvPicPr>
            <a:picLocks noChangeAspect="1" noChangeArrowheads="1"/>
          </p:cNvPicPr>
          <p:nvPr/>
        </p:nvPicPr>
        <p:blipFill>
          <a:blip r:embed="rId5" cstate="print"/>
          <a:srcRect l="5532" r="52387"/>
          <a:stretch>
            <a:fillRect/>
          </a:stretch>
        </p:blipFill>
        <p:spPr bwMode="auto">
          <a:xfrm>
            <a:off x="4860032" y="2996952"/>
            <a:ext cx="2592288" cy="3471111"/>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p:txBody>
          <a:bodyPr/>
          <a:lstStyle/>
          <a:p>
            <a:endParaRPr lang="ru-RU" dirty="0"/>
          </a:p>
        </p:txBody>
      </p:sp>
      <p:pic>
        <p:nvPicPr>
          <p:cNvPr id="18" name="Содержимое 17" descr="250675_61302.jpg"/>
          <p:cNvPicPr>
            <a:picLocks noGrp="1" noChangeAspect="1"/>
          </p:cNvPicPr>
          <p:nvPr>
            <p:ph idx="1"/>
          </p:nvPr>
        </p:nvPicPr>
        <p:blipFill>
          <a:blip r:embed="rId2" cstate="print"/>
          <a:stretch>
            <a:fillRect/>
          </a:stretch>
        </p:blipFill>
        <p:spPr>
          <a:xfrm>
            <a:off x="2123728" y="260648"/>
            <a:ext cx="3535909" cy="3888432"/>
          </a:xfrm>
        </p:spPr>
      </p:pic>
      <p:pic>
        <p:nvPicPr>
          <p:cNvPr id="7" name="Рисунок 6" descr="i (7).jpg"/>
          <p:cNvPicPr>
            <a:picLocks noChangeAspect="1"/>
          </p:cNvPicPr>
          <p:nvPr/>
        </p:nvPicPr>
        <p:blipFill>
          <a:blip r:embed="rId3" cstate="print"/>
          <a:stretch>
            <a:fillRect/>
          </a:stretch>
        </p:blipFill>
        <p:spPr>
          <a:xfrm>
            <a:off x="539552" y="3068960"/>
            <a:ext cx="2592288" cy="3461750"/>
          </a:xfrm>
          <a:prstGeom prst="rect">
            <a:avLst/>
          </a:prstGeom>
        </p:spPr>
      </p:pic>
      <p:pic>
        <p:nvPicPr>
          <p:cNvPr id="8" name="Рисунок 7" descr="image.jpg"/>
          <p:cNvPicPr>
            <a:picLocks noChangeAspect="1"/>
          </p:cNvPicPr>
          <p:nvPr/>
        </p:nvPicPr>
        <p:blipFill>
          <a:blip r:embed="rId4" cstate="print"/>
          <a:stretch>
            <a:fillRect/>
          </a:stretch>
        </p:blipFill>
        <p:spPr>
          <a:xfrm>
            <a:off x="5868144" y="260648"/>
            <a:ext cx="2764532" cy="3721485"/>
          </a:xfrm>
          <a:prstGeom prst="rect">
            <a:avLst/>
          </a:prstGeom>
        </p:spPr>
      </p:pic>
      <p:pic>
        <p:nvPicPr>
          <p:cNvPr id="24578" name="Picture 2" descr="http://s3.goods.ozstatic.by/480/744/423/10/10423744_0_Risuem_palchikami_Dlya_zanyatiy_s_detmi_2-3_let_Margarita_Efimova.jpg"/>
          <p:cNvPicPr>
            <a:picLocks noChangeAspect="1" noChangeArrowheads="1"/>
          </p:cNvPicPr>
          <p:nvPr/>
        </p:nvPicPr>
        <p:blipFill>
          <a:blip r:embed="rId5" cstate="print"/>
          <a:srcRect/>
          <a:stretch>
            <a:fillRect/>
          </a:stretch>
        </p:blipFill>
        <p:spPr bwMode="auto">
          <a:xfrm>
            <a:off x="3851920" y="4005064"/>
            <a:ext cx="3707904" cy="2672782"/>
          </a:xfrm>
          <a:prstGeom prst="rect">
            <a:avLst/>
          </a:prstGeom>
          <a:noFill/>
        </p:spPr>
      </p:pic>
      <p:pic>
        <p:nvPicPr>
          <p:cNvPr id="19" name="Рисунок 18" descr="image (3).jpg"/>
          <p:cNvPicPr>
            <a:picLocks noChangeAspect="1"/>
          </p:cNvPicPr>
          <p:nvPr/>
        </p:nvPicPr>
        <p:blipFill>
          <a:blip r:embed="rId6" cstate="print"/>
          <a:stretch>
            <a:fillRect/>
          </a:stretch>
        </p:blipFill>
        <p:spPr>
          <a:xfrm>
            <a:off x="323528" y="260648"/>
            <a:ext cx="1977970" cy="25827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ojd1-200x271.png"/>
          <p:cNvPicPr>
            <a:picLocks noGrp="1" noChangeAspect="1"/>
          </p:cNvPicPr>
          <p:nvPr>
            <p:ph idx="1"/>
          </p:nvPr>
        </p:nvPicPr>
        <p:blipFill>
          <a:blip r:embed="rId2" cstate="print"/>
          <a:stretch>
            <a:fillRect/>
          </a:stretch>
        </p:blipFill>
        <p:spPr>
          <a:xfrm>
            <a:off x="467544" y="404664"/>
            <a:ext cx="2497694" cy="3384376"/>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ERIZO.jpg"/>
          <p:cNvPicPr>
            <a:picLocks noChangeAspect="1"/>
          </p:cNvPicPr>
          <p:nvPr/>
        </p:nvPicPr>
        <p:blipFill>
          <a:blip r:embed="rId3" cstate="print"/>
          <a:srcRect l="21397" t="40933"/>
          <a:stretch>
            <a:fillRect/>
          </a:stretch>
        </p:blipFill>
        <p:spPr>
          <a:xfrm>
            <a:off x="539552" y="3068960"/>
            <a:ext cx="4572000" cy="2484417"/>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jiraf-200x271.jpg"/>
          <p:cNvPicPr>
            <a:picLocks noChangeAspect="1"/>
          </p:cNvPicPr>
          <p:nvPr/>
        </p:nvPicPr>
        <p:blipFill>
          <a:blip r:embed="rId4" cstate="print"/>
          <a:stretch>
            <a:fillRect/>
          </a:stretch>
        </p:blipFill>
        <p:spPr>
          <a:xfrm>
            <a:off x="6156176" y="2420888"/>
            <a:ext cx="2657122" cy="36004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i (4).jpg"/>
          <p:cNvPicPr>
            <a:picLocks noChangeAspect="1"/>
          </p:cNvPicPr>
          <p:nvPr/>
        </p:nvPicPr>
        <p:blipFill>
          <a:blip r:embed="rId5" cstate="print"/>
          <a:stretch>
            <a:fillRect/>
          </a:stretch>
        </p:blipFill>
        <p:spPr>
          <a:xfrm>
            <a:off x="5004048" y="260648"/>
            <a:ext cx="3786281" cy="252028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wpid-dorisuy-poloski_i_2.jpg"/>
          <p:cNvPicPr>
            <a:picLocks noChangeAspect="1"/>
          </p:cNvPicPr>
          <p:nvPr/>
        </p:nvPicPr>
        <p:blipFill>
          <a:blip r:embed="rId6" cstate="print"/>
          <a:stretch>
            <a:fillRect/>
          </a:stretch>
        </p:blipFill>
        <p:spPr>
          <a:xfrm>
            <a:off x="2699792" y="548680"/>
            <a:ext cx="2929508" cy="214830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wpid-dorisuy-poloski_i_7.jpg"/>
          <p:cNvPicPr>
            <a:picLocks noChangeAspect="1"/>
          </p:cNvPicPr>
          <p:nvPr/>
        </p:nvPicPr>
        <p:blipFill>
          <a:blip r:embed="rId7" cstate="print"/>
          <a:stretch>
            <a:fillRect/>
          </a:stretch>
        </p:blipFill>
        <p:spPr>
          <a:xfrm>
            <a:off x="3707904" y="2924944"/>
            <a:ext cx="2497460" cy="1726022"/>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18" name="Rectangle 2"/>
          <p:cNvSpPr>
            <a:spLocks noChangeArrowheads="1"/>
          </p:cNvSpPr>
          <p:nvPr/>
        </p:nvSpPr>
        <p:spPr bwMode="auto">
          <a:xfrm>
            <a:off x="971600" y="5517232"/>
            <a:ext cx="6916253"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рисовании </a:t>
            </a:r>
            <a:r>
              <a:rPr lang="ru-RU" b="1" dirty="0" smtClean="0">
                <a:solidFill>
                  <a:schemeClr val="tx1"/>
                </a:solidFill>
                <a:latin typeface="Arial" pitchFamily="34" charset="0"/>
                <a:ea typeface="Times New Roman" pitchFamily="18" charset="0"/>
                <a:cs typeface="Arial" pitchFamily="34" charset="0"/>
              </a:rPr>
              <a:t>с</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малышами очень </a:t>
            </a:r>
          </a:p>
          <a:p>
            <a:pPr marL="0" marR="0" lvl="0" indent="0" algn="ctr" defTabSz="914400" rtl="0" eaLnBrk="1" fontAlgn="base" latinLnBrk="0" hangingPunct="1">
              <a:lnSpc>
                <a:spcPct val="100000"/>
              </a:lnSpc>
              <a:spcBef>
                <a:spcPct val="0"/>
              </a:spcBef>
              <a:spcAft>
                <a:spcPct val="0"/>
              </a:spcAft>
              <a:buClrTx/>
              <a:buSzTx/>
              <a:buFontTx/>
              <a:buNone/>
              <a:tabLst/>
            </a:pPr>
            <a:r>
              <a:rPr lang="ru-RU" b="1" dirty="0" smtClean="0">
                <a:solidFill>
                  <a:schemeClr val="tx1"/>
                </a:solidFill>
                <a:latin typeface="Arial" pitchFamily="34" charset="0"/>
                <a:ea typeface="Times New Roman" pitchFamily="18" charset="0"/>
                <a:cs typeface="Arial" pitchFamily="34" charset="0"/>
              </a:rPr>
              <a:t>т</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акой эффективный прием  как  «дорисуй»</a:t>
            </a:r>
            <a:r>
              <a:rPr kumimoji="0" lang="ru-RU"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b="1" dirty="0" smtClean="0">
                <a:solidFill>
                  <a:schemeClr val="tx1"/>
                </a:solidFill>
                <a:latin typeface="Arial" pitchFamily="34" charset="0"/>
                <a:ea typeface="Times New Roman" pitchFamily="18" charset="0"/>
                <a:cs typeface="Arial" pitchFamily="34" charset="0"/>
              </a:rPr>
              <a:t>( к</a:t>
            </a:r>
            <a:r>
              <a:rPr kumimoji="0" lang="ru-RU" b="1" i="0" u="none" strike="noStrike" cap="none" normalizeH="0" dirty="0" smtClean="0">
                <a:ln>
                  <a:noFill/>
                </a:ln>
                <a:solidFill>
                  <a:schemeClr val="tx1"/>
                </a:solidFill>
                <a:effectLst/>
                <a:latin typeface="Arial" pitchFamily="34" charset="0"/>
                <a:ea typeface="Times New Roman" pitchFamily="18" charset="0"/>
                <a:cs typeface="Arial" pitchFamily="34" charset="0"/>
              </a:rPr>
              <a:t>апельки у тучки, полоски зебре, пятнышки жирафу и р.)</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5" name="Picture 1" descr="C:\Users\Андрей Елфимов\Downloads\идеи\рисуем\загруженное (1).jpg"/>
          <p:cNvPicPr>
            <a:picLocks noChangeAspect="1" noChangeArrowheads="1"/>
          </p:cNvPicPr>
          <p:nvPr/>
        </p:nvPicPr>
        <p:blipFill>
          <a:blip r:embed="rId2" cstate="print"/>
          <a:srcRect/>
          <a:stretch>
            <a:fillRect/>
          </a:stretch>
        </p:blipFill>
        <p:spPr bwMode="auto">
          <a:xfrm>
            <a:off x="467544" y="1988840"/>
            <a:ext cx="5866222" cy="4050887"/>
          </a:xfrm>
          <a:prstGeom prst="rect">
            <a:avLst/>
          </a:prstGeom>
          <a:noFill/>
        </p:spPr>
      </p:pic>
      <p:sp>
        <p:nvSpPr>
          <p:cNvPr id="8193" name="Rectangle 1"/>
          <p:cNvSpPr>
            <a:spLocks noChangeArrowheads="1"/>
          </p:cNvSpPr>
          <p:nvPr/>
        </p:nvSpPr>
        <p:spPr bwMode="auto">
          <a:xfrm>
            <a:off x="395536" y="5445224"/>
            <a:ext cx="8249566" cy="9233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рисовании с малышами можно использовать ватные палочки, ватные диски.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Можно самостоятельно сделать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поролоновые тычки – просто возьмите кусочек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обычной губки и скрепить ее с одной стороны при помощи прищепки или скотча.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Содержимое 3" descr="загруженное.jpg"/>
          <p:cNvPicPr>
            <a:picLocks noGrp="1" noChangeAspect="1"/>
          </p:cNvPicPr>
          <p:nvPr>
            <p:ph idx="1"/>
          </p:nvPr>
        </p:nvPicPr>
        <p:blipFill>
          <a:blip r:embed="rId3" cstate="print"/>
          <a:stretch>
            <a:fillRect/>
          </a:stretch>
        </p:blipFill>
        <p:spPr>
          <a:xfrm>
            <a:off x="3851920" y="188640"/>
            <a:ext cx="4776242" cy="318872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1labdbfo1237552207.jpg"/>
          <p:cNvPicPr>
            <a:picLocks noGrp="1" noChangeAspect="1"/>
          </p:cNvPicPr>
          <p:nvPr>
            <p:ph idx="1"/>
          </p:nvPr>
        </p:nvPicPr>
        <p:blipFill>
          <a:blip r:embed="rId2" cstate="print"/>
          <a:stretch>
            <a:fillRect/>
          </a:stretch>
        </p:blipFill>
        <p:spPr>
          <a:xfrm>
            <a:off x="323528" y="1052736"/>
            <a:ext cx="4680520" cy="3270513"/>
          </a:xfrm>
          <a:prstGeom prst="rect">
            <a:avLst/>
          </a:prstGeom>
        </p:spPr>
      </p:pic>
      <p:sp>
        <p:nvSpPr>
          <p:cNvPr id="5" name="TextBox 4"/>
          <p:cNvSpPr txBox="1"/>
          <p:nvPr/>
        </p:nvSpPr>
        <p:spPr>
          <a:xfrm>
            <a:off x="1187624" y="332656"/>
            <a:ext cx="7262053" cy="101566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ru-RU" sz="6000" b="1" dirty="0" smtClean="0"/>
              <a:t>Рисуем пластилином</a:t>
            </a:r>
            <a:endParaRPr lang="ru-RU" sz="6000" b="1" dirty="0"/>
          </a:p>
        </p:txBody>
      </p:sp>
      <p:pic>
        <p:nvPicPr>
          <p:cNvPr id="27649" name="Picture 1" descr="C:\Users\Андрей Елфимов\Downloads\идеи\пластилин\f3d02832e3a9740a4dd065270134bea7.jpeg"/>
          <p:cNvPicPr>
            <a:picLocks noChangeAspect="1" noChangeArrowheads="1"/>
          </p:cNvPicPr>
          <p:nvPr/>
        </p:nvPicPr>
        <p:blipFill>
          <a:blip r:embed="rId3" cstate="print"/>
          <a:srcRect/>
          <a:stretch>
            <a:fillRect/>
          </a:stretch>
        </p:blipFill>
        <p:spPr bwMode="auto">
          <a:xfrm>
            <a:off x="5004048" y="1484784"/>
            <a:ext cx="3810000" cy="3168352"/>
          </a:xfrm>
          <a:prstGeom prst="rect">
            <a:avLst/>
          </a:prstGeom>
          <a:noFill/>
        </p:spPr>
      </p:pic>
      <p:pic>
        <p:nvPicPr>
          <p:cNvPr id="27651" name="Picture 3" descr="http://xn----7sbb3aaldicno5bm3eh.xn--p1ai/98/130.jpg"/>
          <p:cNvPicPr>
            <a:picLocks noChangeAspect="1" noChangeArrowheads="1"/>
          </p:cNvPicPr>
          <p:nvPr/>
        </p:nvPicPr>
        <p:blipFill>
          <a:blip r:embed="rId4" cstate="print"/>
          <a:srcRect/>
          <a:stretch>
            <a:fillRect/>
          </a:stretch>
        </p:blipFill>
        <p:spPr bwMode="auto">
          <a:xfrm>
            <a:off x="5436096" y="3861048"/>
            <a:ext cx="3488904" cy="2558757"/>
          </a:xfrm>
          <a:prstGeom prst="rect">
            <a:avLst/>
          </a:prstGeom>
          <a:noFill/>
        </p:spPr>
      </p:pic>
      <p:sp>
        <p:nvSpPr>
          <p:cNvPr id="7" name="Прямоугольник 6"/>
          <p:cNvSpPr/>
          <p:nvPr/>
        </p:nvSpPr>
        <p:spPr>
          <a:xfrm>
            <a:off x="395536" y="4509120"/>
            <a:ext cx="4572000" cy="20313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ru-RU" dirty="0" smtClean="0"/>
              <a:t>С  малышами очень хорошо использовать пластилиновое рисование. Можно  растирать кусочек мягкого пластилина  по картону, отщипывать кусочки, придавливать, размазывать их по листу. Так можно изобразить снежок, дождик, игрушки на елочку и т.д.</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TextBox 4"/>
          <p:cNvSpPr txBox="1"/>
          <p:nvPr/>
        </p:nvSpPr>
        <p:spPr>
          <a:xfrm>
            <a:off x="1763688" y="332656"/>
            <a:ext cx="5205528" cy="101566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ru-RU" sz="6000" b="1" dirty="0" smtClean="0"/>
              <a:t>Рисуем крупой</a:t>
            </a:r>
            <a:endParaRPr lang="ru-RU" sz="6000" b="1" dirty="0"/>
          </a:p>
        </p:txBody>
      </p:sp>
      <p:pic>
        <p:nvPicPr>
          <p:cNvPr id="6" name="Рисунок 5" descr="3tpuvyu9awa.jpg"/>
          <p:cNvPicPr>
            <a:picLocks noChangeAspect="1"/>
          </p:cNvPicPr>
          <p:nvPr/>
        </p:nvPicPr>
        <p:blipFill>
          <a:blip r:embed="rId2" cstate="print"/>
          <a:srcRect l="14713" t="3790" r="15782" b="3790"/>
          <a:stretch>
            <a:fillRect/>
          </a:stretch>
        </p:blipFill>
        <p:spPr>
          <a:xfrm>
            <a:off x="323528" y="1268760"/>
            <a:ext cx="4212468" cy="324036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ris.jpg"/>
          <p:cNvPicPr>
            <a:picLocks noChangeAspect="1"/>
          </p:cNvPicPr>
          <p:nvPr/>
        </p:nvPicPr>
        <p:blipFill>
          <a:blip r:embed="rId3" cstate="print"/>
          <a:stretch>
            <a:fillRect/>
          </a:stretch>
        </p:blipFill>
        <p:spPr>
          <a:xfrm>
            <a:off x="5364088" y="1268760"/>
            <a:ext cx="3259095" cy="258658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1310968419_razvitiya-motoriki-u-detey.png"/>
          <p:cNvPicPr>
            <a:picLocks noChangeAspect="1"/>
          </p:cNvPicPr>
          <p:nvPr/>
        </p:nvPicPr>
        <p:blipFill>
          <a:blip r:embed="rId4" cstate="print"/>
          <a:stretch>
            <a:fillRect/>
          </a:stretch>
        </p:blipFill>
        <p:spPr>
          <a:xfrm>
            <a:off x="5364088" y="4149080"/>
            <a:ext cx="3096344" cy="237855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611560" y="5085184"/>
            <a:ext cx="4572000" cy="147732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ru-RU" dirty="0" smtClean="0"/>
              <a:t>В рисовании с малышами можно использовать и такие нестандартные материалы как крупа, манка, соль. Распределите их на подносе – и материал для творчества готов .</a:t>
            </a:r>
            <a:endParaRPr lang="ru-RU" dirty="0"/>
          </a:p>
        </p:txBody>
      </p:sp>
      <p:sp>
        <p:nvSpPr>
          <p:cNvPr id="12" name="Содержимое 11"/>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Андрей Елфимов\Downloads\идеи\рисуем\5522589792_422eda26c0_z.jpg"/>
          <p:cNvPicPr>
            <a:picLocks noGrp="1" noChangeAspect="1" noChangeArrowheads="1"/>
          </p:cNvPicPr>
          <p:nvPr>
            <p:ph idx="1"/>
          </p:nvPr>
        </p:nvPicPr>
        <p:blipFill>
          <a:blip r:embed="rId2" cstate="print"/>
          <a:srcRect/>
          <a:stretch>
            <a:fillRect/>
          </a:stretch>
        </p:blipFill>
        <p:spPr bwMode="auto">
          <a:xfrm>
            <a:off x="0" y="1124744"/>
            <a:ext cx="4624033" cy="3407812"/>
          </a:xfrm>
          <a:prstGeom prst="rect">
            <a:avLst/>
          </a:prstGeom>
          <a:noFill/>
        </p:spPr>
      </p:pic>
      <p:pic>
        <p:nvPicPr>
          <p:cNvPr id="1027" name="Picture 3" descr="C:\Users\Андрей Елфимов\Downloads\идеи\рисуем\25010148.121494367.jpeg"/>
          <p:cNvPicPr>
            <a:picLocks noChangeAspect="1" noChangeArrowheads="1"/>
          </p:cNvPicPr>
          <p:nvPr/>
        </p:nvPicPr>
        <p:blipFill>
          <a:blip r:embed="rId3" cstate="print"/>
          <a:srcRect/>
          <a:stretch>
            <a:fillRect/>
          </a:stretch>
        </p:blipFill>
        <p:spPr bwMode="auto">
          <a:xfrm>
            <a:off x="3707904" y="2204864"/>
            <a:ext cx="5046982" cy="3359398"/>
          </a:xfrm>
          <a:prstGeom prst="rect">
            <a:avLst/>
          </a:prstGeom>
          <a:noFill/>
        </p:spPr>
      </p:pic>
      <p:sp>
        <p:nvSpPr>
          <p:cNvPr id="5" name="TextBox 4"/>
          <p:cNvSpPr txBox="1"/>
          <p:nvPr/>
        </p:nvSpPr>
        <p:spPr>
          <a:xfrm>
            <a:off x="2123728" y="332656"/>
            <a:ext cx="5351273" cy="101566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6000" b="1" dirty="0" smtClean="0"/>
              <a:t>рисуем в ванне</a:t>
            </a:r>
            <a:endParaRPr lang="ru-RU" sz="6000" b="1" dirty="0"/>
          </a:p>
        </p:txBody>
      </p:sp>
      <p:sp>
        <p:nvSpPr>
          <p:cNvPr id="5122" name="Rectangle 2"/>
          <p:cNvSpPr>
            <a:spLocks noChangeArrowheads="1"/>
          </p:cNvSpPr>
          <p:nvPr/>
        </p:nvSpPr>
        <p:spPr bwMode="auto">
          <a:xfrm>
            <a:off x="899592" y="5013176"/>
            <a:ext cx="5745612" cy="13849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Ваши занятия рисованием можно проводить не только за столом.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Одним из самых удобных мест является ванная комната.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Предоставьте юному художнику кафельную стену.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кафеле можно рисовать зубной пастой или пеной для бритья.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кие гигиенические краски легко смываются, специально оттирать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ничего не потребуется, достаточно просто смыть рисунки водой.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smtClean="0"/>
          </a:p>
          <a:p>
            <a:pPr>
              <a:buBlip>
                <a:blip r:embed="rId2"/>
              </a:buBlip>
            </a:pPr>
            <a:endParaRPr lang="ru-RU" dirty="0" smtClean="0"/>
          </a:p>
          <a:p>
            <a:pPr>
              <a:buBlip>
                <a:blip r:embed="rId2"/>
              </a:buBlip>
            </a:pPr>
            <a:endParaRPr lang="ru-RU" dirty="0" smtClean="0"/>
          </a:p>
          <a:p>
            <a:pPr>
              <a:buBlip>
                <a:blip r:embed="rId2"/>
              </a:buBlip>
            </a:pPr>
            <a:endParaRPr lang="ru-RU" dirty="0"/>
          </a:p>
        </p:txBody>
      </p:sp>
      <p:pic>
        <p:nvPicPr>
          <p:cNvPr id="4" name="Рисунок 3" descr="messy-baby-crop.jpg"/>
          <p:cNvPicPr>
            <a:picLocks noChangeAspect="1"/>
          </p:cNvPicPr>
          <p:nvPr/>
        </p:nvPicPr>
        <p:blipFill>
          <a:blip r:embed="rId3" cstate="print"/>
          <a:stretch>
            <a:fillRect/>
          </a:stretch>
        </p:blipFill>
        <p:spPr>
          <a:xfrm>
            <a:off x="1763688" y="188640"/>
            <a:ext cx="4256868" cy="4307925"/>
          </a:xfrm>
          <a:prstGeom prst="rect">
            <a:avLst/>
          </a:prstGeom>
        </p:spPr>
      </p:pic>
      <p:pic>
        <p:nvPicPr>
          <p:cNvPr id="5" name="Рисунок 4" descr="365304957.jpg"/>
          <p:cNvPicPr>
            <a:picLocks noChangeAspect="1"/>
          </p:cNvPicPr>
          <p:nvPr/>
        </p:nvPicPr>
        <p:blipFill>
          <a:blip r:embed="rId4" cstate="print"/>
          <a:stretch>
            <a:fillRect/>
          </a:stretch>
        </p:blipFill>
        <p:spPr>
          <a:xfrm>
            <a:off x="4860032" y="2708920"/>
            <a:ext cx="3907802" cy="3776836"/>
          </a:xfrm>
          <a:prstGeom prst="rect">
            <a:avLst/>
          </a:prstGeom>
        </p:spPr>
      </p:pic>
    </p:spTree>
    <p:extLst>
      <p:ext uri="{BB962C8B-B14F-4D97-AF65-F5344CB8AC3E}">
        <p14:creationId xmlns="" xmlns:p14="http://schemas.microsoft.com/office/powerpoint/2010/main" val="664533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143000"/>
          </a:xfrm>
        </p:spPr>
        <p:txBody>
          <a:bodyPr/>
          <a:lstStyle/>
          <a:p>
            <a:endParaRPr lang="ru-RU"/>
          </a:p>
        </p:txBody>
      </p:sp>
      <p:sp>
        <p:nvSpPr>
          <p:cNvPr id="13" name="Содержимое 12"/>
          <p:cNvSpPr>
            <a:spLocks noGrp="1"/>
          </p:cNvSpPr>
          <p:nvPr>
            <p:ph idx="1"/>
          </p:nvPr>
        </p:nvSpPr>
        <p:spPr>
          <a:xfrm>
            <a:off x="395536" y="1844824"/>
            <a:ext cx="8229600" cy="4525963"/>
          </a:xfrm>
        </p:spPr>
        <p:txBody>
          <a:bodyPr/>
          <a:lstStyle/>
          <a:p>
            <a:endParaRPr lang="ru-RU" b="1" dirty="0">
              <a:solidFill>
                <a:srgbClr val="FF0000"/>
              </a:solidFill>
            </a:endParaRPr>
          </a:p>
        </p:txBody>
      </p:sp>
      <p:pic>
        <p:nvPicPr>
          <p:cNvPr id="5" name="Рисунок 4" descr="00z4.jpg"/>
          <p:cNvPicPr>
            <a:picLocks noChangeAspect="1"/>
          </p:cNvPicPr>
          <p:nvPr/>
        </p:nvPicPr>
        <p:blipFill>
          <a:blip r:embed="rId2" cstate="print"/>
          <a:stretch>
            <a:fillRect/>
          </a:stretch>
        </p:blipFill>
        <p:spPr>
          <a:xfrm>
            <a:off x="395536" y="3645024"/>
            <a:ext cx="4271104" cy="2818927"/>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b6c5256cd39e759391ffdd28203a48e8.jpg"/>
          <p:cNvPicPr>
            <a:picLocks noChangeAspect="1"/>
          </p:cNvPicPr>
          <p:nvPr/>
        </p:nvPicPr>
        <p:blipFill>
          <a:blip r:embed="rId3" cstate="print"/>
          <a:srcRect l="8421" t="11274" r="5901" b="9591"/>
          <a:stretch>
            <a:fillRect/>
          </a:stretch>
        </p:blipFill>
        <p:spPr>
          <a:xfrm>
            <a:off x="5004048" y="2276872"/>
            <a:ext cx="3735224" cy="288032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mashiny_lebedi_0.jpg"/>
          <p:cNvPicPr>
            <a:picLocks noChangeAspect="1"/>
          </p:cNvPicPr>
          <p:nvPr/>
        </p:nvPicPr>
        <p:blipFill>
          <a:blip r:embed="rId4" cstate="print"/>
          <a:stretch>
            <a:fillRect/>
          </a:stretch>
        </p:blipFill>
        <p:spPr>
          <a:xfrm>
            <a:off x="1259632" y="332656"/>
            <a:ext cx="3960440" cy="297033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424936" cy="3312367"/>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ctr">
              <a:buNone/>
            </a:pPr>
            <a:r>
              <a:rPr lang="ru-RU" sz="2800" dirty="0" smtClean="0"/>
              <a:t>    </a:t>
            </a:r>
            <a:r>
              <a:rPr lang="ru-RU" sz="2800" b="1" dirty="0" smtClean="0"/>
              <a:t>Детский рисунок это игра, которая должна приносить малышу счастье и заряжать позитивом! При помощи живописи малыш развивается и познаёт себя! Так пусть это познание будет в радость не только крохе, но и вам, родителям!</a:t>
            </a:r>
          </a:p>
          <a:p>
            <a:pPr algn="ctr">
              <a:buNone/>
            </a:pPr>
            <a:r>
              <a:rPr lang="ru-RU" sz="2800" b="1" dirty="0" smtClean="0"/>
              <a:t>    Подарите себе и ребенку радость от совместного творчества!</a:t>
            </a:r>
          </a:p>
          <a:p>
            <a:endParaRPr lang="ru-RU" dirty="0"/>
          </a:p>
        </p:txBody>
      </p:sp>
      <p:sp>
        <p:nvSpPr>
          <p:cNvPr id="4" name="Прямоугольник 3"/>
          <p:cNvSpPr/>
          <p:nvPr/>
        </p:nvSpPr>
        <p:spPr>
          <a:xfrm>
            <a:off x="611560" y="5301208"/>
            <a:ext cx="792088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Желаем успеха!</a:t>
            </a:r>
            <a:endParaRPr lang="ru-RU"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Заголовок 4"/>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43608" y="1052736"/>
            <a:ext cx="7416824" cy="4525963"/>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pPr>
              <a:buNone/>
            </a:pPr>
            <a:endParaRPr lang="ru-RU" dirty="0" smtClean="0"/>
          </a:p>
          <a:p>
            <a:pPr algn="ctr">
              <a:buNone/>
            </a:pPr>
            <a:r>
              <a:rPr lang="ru-RU" b="1" dirty="0" smtClean="0"/>
              <a:t>Значение  рисования для развития ребенка переоценить невозможно:</a:t>
            </a:r>
          </a:p>
          <a:p>
            <a:pPr lvl="0"/>
            <a:r>
              <a:rPr lang="ru-RU" dirty="0" smtClean="0"/>
              <a:t>У малыша расширяется  представление об окружающем мире.</a:t>
            </a:r>
          </a:p>
          <a:p>
            <a:pPr lvl="0"/>
            <a:r>
              <a:rPr lang="ru-RU" dirty="0" smtClean="0"/>
              <a:t>Развивается  воображение, память,  внимание, усидчивость ребенка.</a:t>
            </a:r>
          </a:p>
          <a:p>
            <a:pPr lvl="0"/>
            <a:r>
              <a:rPr lang="ru-RU" dirty="0" smtClean="0"/>
              <a:t>Обогащается сенсорный опыт детей, развивается тактильная чувствительность.</a:t>
            </a:r>
          </a:p>
          <a:p>
            <a:pPr lvl="0"/>
            <a:r>
              <a:rPr lang="ru-RU" dirty="0" smtClean="0"/>
              <a:t>Развивается  мелкая  моторика рук, что в свою очередь способствует развитию речи.</a:t>
            </a:r>
          </a:p>
          <a:p>
            <a:pPr>
              <a:buNone/>
            </a:pPr>
            <a:endParaRPr lang="ru-RU" dirty="0" smtClean="0"/>
          </a:p>
          <a:p>
            <a:pPr>
              <a:buBlip>
                <a:blip r:embed="rId2"/>
              </a:buBlip>
            </a:pPr>
            <a:endParaRPr lang="ru-RU" dirty="0" smtClean="0"/>
          </a:p>
          <a:p>
            <a:pPr>
              <a:buBlip>
                <a:blip r:embed="rId2"/>
              </a:buBlip>
            </a:pPr>
            <a:endParaRPr lang="ru-RU" dirty="0" smtClean="0"/>
          </a:p>
          <a:p>
            <a:pPr>
              <a:buBlip>
                <a:blip r:embed="rId2"/>
              </a:buBlip>
            </a:pPr>
            <a:endParaRPr lang="ru-RU" dirty="0"/>
          </a:p>
        </p:txBody>
      </p:sp>
    </p:spTree>
    <p:extLst>
      <p:ext uri="{BB962C8B-B14F-4D97-AF65-F5344CB8AC3E}">
        <p14:creationId xmlns="" xmlns:p14="http://schemas.microsoft.com/office/powerpoint/2010/main" val="664533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smtClean="0"/>
          </a:p>
          <a:p>
            <a:pPr>
              <a:buBlip>
                <a:blip r:embed="rId2"/>
              </a:buBlip>
            </a:pPr>
            <a:endParaRPr lang="ru-RU" dirty="0" smtClean="0"/>
          </a:p>
          <a:p>
            <a:pPr>
              <a:buBlip>
                <a:blip r:embed="rId2"/>
              </a:buBlip>
            </a:pPr>
            <a:endParaRPr lang="ru-RU" dirty="0" smtClean="0"/>
          </a:p>
          <a:p>
            <a:pPr>
              <a:buBlip>
                <a:blip r:embed="rId2"/>
              </a:buBlip>
            </a:pPr>
            <a:endParaRPr lang="ru-RU" dirty="0"/>
          </a:p>
        </p:txBody>
      </p:sp>
      <p:pic>
        <p:nvPicPr>
          <p:cNvPr id="6146" name="Picture 2" descr="http://965a34aa0cc3f3a0ac40-abe008cdae963a08c834e5dc40060380.r20.cf2.rackcdn.com/wp-content/uploads/2013/01/craft-supplies.jpg"/>
          <p:cNvPicPr>
            <a:picLocks noChangeAspect="1" noChangeArrowheads="1"/>
          </p:cNvPicPr>
          <p:nvPr/>
        </p:nvPicPr>
        <p:blipFill>
          <a:blip r:embed="rId3" cstate="print"/>
          <a:srcRect/>
          <a:stretch>
            <a:fillRect/>
          </a:stretch>
        </p:blipFill>
        <p:spPr bwMode="auto">
          <a:xfrm>
            <a:off x="971600" y="620688"/>
            <a:ext cx="7347696" cy="5616624"/>
          </a:xfrm>
          <a:prstGeom prst="rect">
            <a:avLst/>
          </a:prstGeom>
          <a:noFill/>
        </p:spPr>
      </p:pic>
    </p:spTree>
    <p:extLst>
      <p:ext uri="{BB962C8B-B14F-4D97-AF65-F5344CB8AC3E}">
        <p14:creationId xmlns="" xmlns:p14="http://schemas.microsoft.com/office/powerpoint/2010/main" val="664533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smtClean="0"/>
          </a:p>
          <a:p>
            <a:pPr>
              <a:buBlip>
                <a:blip r:embed="rId2"/>
              </a:buBlip>
            </a:pPr>
            <a:endParaRPr lang="ru-RU" dirty="0" smtClean="0"/>
          </a:p>
          <a:p>
            <a:pPr>
              <a:buBlip>
                <a:blip r:embed="rId2"/>
              </a:buBlip>
            </a:pPr>
            <a:endParaRPr lang="ru-RU" dirty="0" smtClean="0"/>
          </a:p>
          <a:p>
            <a:pPr>
              <a:buBlip>
                <a:blip r:embed="rId2"/>
              </a:buBlip>
            </a:pPr>
            <a:endParaRPr lang="ru-RU" dirty="0"/>
          </a:p>
        </p:txBody>
      </p:sp>
      <p:pic>
        <p:nvPicPr>
          <p:cNvPr id="5122" name="Picture 2" descr="http://img.taopic.com/uploads/allimg/131024/234666-1310240A92369.jpg"/>
          <p:cNvPicPr>
            <a:picLocks noChangeAspect="1" noChangeArrowheads="1"/>
          </p:cNvPicPr>
          <p:nvPr/>
        </p:nvPicPr>
        <p:blipFill>
          <a:blip r:embed="rId3" cstate="print"/>
          <a:srcRect/>
          <a:stretch>
            <a:fillRect/>
          </a:stretch>
        </p:blipFill>
        <p:spPr bwMode="auto">
          <a:xfrm>
            <a:off x="1835696" y="260648"/>
            <a:ext cx="5400600" cy="5542392"/>
          </a:xfrm>
          <a:prstGeom prst="rect">
            <a:avLst/>
          </a:prstGeom>
          <a:noFill/>
        </p:spPr>
      </p:pic>
      <p:sp>
        <p:nvSpPr>
          <p:cNvPr id="5" name="TextBox 4"/>
          <p:cNvSpPr txBox="1"/>
          <p:nvPr/>
        </p:nvSpPr>
        <p:spPr>
          <a:xfrm>
            <a:off x="395536" y="260648"/>
            <a:ext cx="828092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6000" b="1" dirty="0" smtClean="0"/>
              <a:t>Рисование ладошками</a:t>
            </a:r>
            <a:endParaRPr lang="ru-RU" sz="6000" b="1" dirty="0"/>
          </a:p>
        </p:txBody>
      </p:sp>
      <p:sp>
        <p:nvSpPr>
          <p:cNvPr id="6" name="Прямоугольник 5"/>
          <p:cNvSpPr/>
          <p:nvPr/>
        </p:nvSpPr>
        <p:spPr>
          <a:xfrm>
            <a:off x="755576" y="5445224"/>
            <a:ext cx="77768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dirty="0" smtClean="0"/>
              <a:t> В силу своего небольшого возраста ребёнку ещё трудно справиться карандашом или фломастером. Поэтому самым удобным инструментом для рисования для самых маленьких деток сначала будет его ладошка .</a:t>
            </a:r>
            <a:endParaRPr lang="ru-RU" dirty="0"/>
          </a:p>
        </p:txBody>
      </p:sp>
    </p:spTree>
    <p:extLst>
      <p:ext uri="{BB962C8B-B14F-4D97-AF65-F5344CB8AC3E}">
        <p14:creationId xmlns="" xmlns:p14="http://schemas.microsoft.com/office/powerpoint/2010/main" val="664533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260648"/>
            <a:ext cx="8229600" cy="6408712"/>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ru-RU" sz="1600" dirty="0" smtClean="0"/>
              <a:t>         Для печатания руками краску гуашь нужно развести до консистенции жидкой сметаны и налить тонким слоем на плоскую тарелку. Чтоб краска лучше смывалась можно добавить в неё моющее средство. </a:t>
            </a:r>
          </a:p>
          <a:p>
            <a:pPr algn="ctr">
              <a:buNone/>
            </a:pPr>
            <a:r>
              <a:rPr lang="ru-RU" sz="1600" b="1" dirty="0" smtClean="0"/>
              <a:t>А еще можно самим приготовить краску.</a:t>
            </a:r>
            <a:endParaRPr lang="ru-RU" sz="1600" dirty="0" smtClean="0"/>
          </a:p>
          <a:p>
            <a:r>
              <a:rPr lang="ru-RU" sz="1600" b="1" dirty="0" smtClean="0"/>
              <a:t>Рецепт пальчиковых красок №1. </a:t>
            </a:r>
            <a:r>
              <a:rPr lang="ru-RU" sz="1600" dirty="0" smtClean="0"/>
              <a:t>0.5 кг муки, 5 ст.ложек соли, 2 ст.ложки </a:t>
            </a:r>
            <a:r>
              <a:rPr lang="ru-RU" sz="1600" dirty="0" err="1" smtClean="0"/>
              <a:t>раст</a:t>
            </a:r>
            <a:r>
              <a:rPr lang="ru-RU" sz="1600" dirty="0" smtClean="0"/>
              <a:t>. масла, добавить воды — до консистенции густой сметаны.</a:t>
            </a:r>
            <a:br>
              <a:rPr lang="ru-RU" sz="1600" dirty="0" smtClean="0"/>
            </a:br>
            <a:r>
              <a:rPr lang="ru-RU" sz="1600" dirty="0" smtClean="0"/>
              <a:t>Все это перемешиваем миксером, затем полученную массу разливаем в отдельные баночки, добавляем пищевой краситель (свекольный или морковный сок, как вариант – пасхальные наборы), перемешиваем до однородной массы.</a:t>
            </a:r>
          </a:p>
          <a:p>
            <a:pPr>
              <a:buNone/>
            </a:pPr>
            <a:r>
              <a:rPr lang="ru-RU" sz="1600" dirty="0" smtClean="0"/>
              <a:t> </a:t>
            </a:r>
          </a:p>
          <a:p>
            <a:r>
              <a:rPr lang="ru-RU" sz="1600" b="1" dirty="0" smtClean="0"/>
              <a:t>Рецепт пальчиковых красок №2.</a:t>
            </a:r>
            <a:r>
              <a:rPr lang="ru-RU" sz="1600" dirty="0" smtClean="0"/>
              <a:t> В мисочке смешать 1/3 чашки крахмала и 2 ложки сахара. Добавить 2 стакана холодной воды и поставить на маленький огонь. Варить 5 минут постоянно помешивая, пока смесь не станет полупрозрачной </a:t>
            </a:r>
            <a:r>
              <a:rPr lang="ru-RU" sz="1600" dirty="0" err="1" smtClean="0"/>
              <a:t>гелеподобной</a:t>
            </a:r>
            <a:r>
              <a:rPr lang="ru-RU" sz="1600" dirty="0" smtClean="0"/>
              <a:t> массой. Когда эта масса остынет, в нее добавить 1/4 кружки жидкого средства для мытья посуды (это сделает краски легко смываемыми с одежды и других поверхностей.) Затем массу следует разделить на несколько порций и в каждую порцию добавить либо пищевую краску, либо нетоксичную гуашь.</a:t>
            </a:r>
          </a:p>
          <a:p>
            <a:pPr>
              <a:buNone/>
            </a:pPr>
            <a:r>
              <a:rPr lang="ru-RU" sz="1600" dirty="0" smtClean="0"/>
              <a:t> </a:t>
            </a:r>
          </a:p>
          <a:p>
            <a:r>
              <a:rPr lang="ru-RU" sz="1600" b="1" dirty="0" smtClean="0"/>
              <a:t>Рецепт пальчиковых красок №3.</a:t>
            </a:r>
            <a:r>
              <a:rPr lang="ru-RU" sz="1600" dirty="0" smtClean="0"/>
              <a:t> Смешайте 1,5 стакана крахмала и 0,5 стакана холодной воды, до получения однородной массы. Добавьте туда литр кипятка, непрерывно помешивая до получения прозрачной массы. Продолжая помешивать всыпьте 0,5 стакана талька. Когда смесь остынет, добавьте 1,5 стакана пищевым красителем  и немного охладите.</a:t>
            </a:r>
          </a:p>
          <a:p>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smtClean="0"/>
          </a:p>
          <a:p>
            <a:pPr>
              <a:buBlip>
                <a:blip r:embed="rId2"/>
              </a:buBlip>
            </a:pPr>
            <a:endParaRPr lang="ru-RU" dirty="0" smtClean="0"/>
          </a:p>
          <a:p>
            <a:pPr>
              <a:buBlip>
                <a:blip r:embed="rId2"/>
              </a:buBlip>
            </a:pPr>
            <a:endParaRPr lang="ru-RU" dirty="0" smtClean="0"/>
          </a:p>
          <a:p>
            <a:pPr>
              <a:buBlip>
                <a:blip r:embed="rId2"/>
              </a:buBlip>
            </a:pPr>
            <a:endParaRPr lang="ru-RU" dirty="0"/>
          </a:p>
        </p:txBody>
      </p:sp>
      <p:pic>
        <p:nvPicPr>
          <p:cNvPr id="4" name="Рисунок 3" descr="1df3ab0e7f4546e7269f0c3c15c4d849_50995.jpg"/>
          <p:cNvPicPr>
            <a:picLocks noChangeAspect="1"/>
          </p:cNvPicPr>
          <p:nvPr/>
        </p:nvPicPr>
        <p:blipFill>
          <a:blip r:embed="rId3" cstate="print"/>
          <a:stretch>
            <a:fillRect/>
          </a:stretch>
        </p:blipFill>
        <p:spPr>
          <a:xfrm>
            <a:off x="1403648" y="188640"/>
            <a:ext cx="6509198" cy="288032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000_011_0.jpg"/>
          <p:cNvPicPr>
            <a:picLocks noChangeAspect="1"/>
          </p:cNvPicPr>
          <p:nvPr/>
        </p:nvPicPr>
        <p:blipFill>
          <a:blip r:embed="rId4" cstate="print"/>
          <a:stretch>
            <a:fillRect/>
          </a:stretch>
        </p:blipFill>
        <p:spPr>
          <a:xfrm rot="20874482">
            <a:off x="738531" y="3168238"/>
            <a:ext cx="4016896" cy="3012672"/>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420_2_s.jpg"/>
          <p:cNvPicPr>
            <a:picLocks noChangeAspect="1"/>
          </p:cNvPicPr>
          <p:nvPr/>
        </p:nvPicPr>
        <p:blipFill>
          <a:blip r:embed="rId5" cstate="print"/>
          <a:stretch>
            <a:fillRect/>
          </a:stretch>
        </p:blipFill>
        <p:spPr>
          <a:xfrm rot="20294839">
            <a:off x="4809315" y="3293978"/>
            <a:ext cx="3688942" cy="2766706"/>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664533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400x0_1383553685403b7c2d.jpg"/>
          <p:cNvPicPr>
            <a:picLocks noGrp="1" noChangeAspect="1"/>
          </p:cNvPicPr>
          <p:nvPr>
            <p:ph idx="1"/>
          </p:nvPr>
        </p:nvPicPr>
        <p:blipFill>
          <a:blip r:embed="rId2" cstate="print"/>
          <a:stretch>
            <a:fillRect/>
          </a:stretch>
        </p:blipFill>
        <p:spPr>
          <a:xfrm>
            <a:off x="1475656" y="3645024"/>
            <a:ext cx="3888432" cy="3017912"/>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223601909.jpg"/>
          <p:cNvPicPr>
            <a:picLocks noChangeAspect="1"/>
          </p:cNvPicPr>
          <p:nvPr/>
        </p:nvPicPr>
        <p:blipFill>
          <a:blip r:embed="rId3" cstate="print"/>
          <a:srcRect l="13742" r="16021" b="1767"/>
          <a:stretch>
            <a:fillRect/>
          </a:stretch>
        </p:blipFill>
        <p:spPr>
          <a:xfrm rot="20923140">
            <a:off x="471497" y="480627"/>
            <a:ext cx="3312368" cy="3312368"/>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detsad-107451-1417292625.jpg"/>
          <p:cNvPicPr>
            <a:picLocks noChangeAspect="1"/>
          </p:cNvPicPr>
          <p:nvPr/>
        </p:nvPicPr>
        <p:blipFill>
          <a:blip r:embed="rId4" cstate="print"/>
          <a:stretch>
            <a:fillRect/>
          </a:stretch>
        </p:blipFill>
        <p:spPr>
          <a:xfrm>
            <a:off x="5796136" y="2924944"/>
            <a:ext cx="2637656" cy="3514912"/>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hand-and-footprint-progressive-baby-photo-and-craft-idea.jpg"/>
          <p:cNvPicPr>
            <a:picLocks noChangeAspect="1"/>
          </p:cNvPicPr>
          <p:nvPr/>
        </p:nvPicPr>
        <p:blipFill>
          <a:blip r:embed="rId5" cstate="print"/>
          <a:stretch>
            <a:fillRect/>
          </a:stretch>
        </p:blipFill>
        <p:spPr>
          <a:xfrm>
            <a:off x="4067944" y="332656"/>
            <a:ext cx="4392488" cy="2409825"/>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52171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A0v3W5TN0kc.jpg"/>
          <p:cNvPicPr>
            <a:picLocks noGrp="1" noChangeAspect="1"/>
          </p:cNvPicPr>
          <p:nvPr>
            <p:ph idx="1"/>
          </p:nvPr>
        </p:nvPicPr>
        <p:blipFill>
          <a:blip r:embed="rId2" cstate="print"/>
          <a:stretch>
            <a:fillRect/>
          </a:stretch>
        </p:blipFill>
        <p:spPr>
          <a:xfrm>
            <a:off x="611561" y="188640"/>
            <a:ext cx="4752528" cy="325993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Mão.jpg"/>
          <p:cNvPicPr>
            <a:picLocks noChangeAspect="1"/>
          </p:cNvPicPr>
          <p:nvPr/>
        </p:nvPicPr>
        <p:blipFill>
          <a:blip r:embed="rId3" cstate="print"/>
          <a:stretch>
            <a:fillRect/>
          </a:stretch>
        </p:blipFill>
        <p:spPr>
          <a:xfrm>
            <a:off x="5580112" y="404664"/>
            <a:ext cx="3096344" cy="4221935"/>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первый-снег.jpg"/>
          <p:cNvPicPr>
            <a:picLocks noChangeAspect="1"/>
          </p:cNvPicPr>
          <p:nvPr/>
        </p:nvPicPr>
        <p:blipFill>
          <a:blip r:embed="rId4" cstate="print"/>
          <a:stretch>
            <a:fillRect/>
          </a:stretch>
        </p:blipFill>
        <p:spPr>
          <a:xfrm>
            <a:off x="1619672" y="3789040"/>
            <a:ext cx="4320480" cy="257562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426</Words>
  <Application>Microsoft Office PowerPoint</Application>
  <PresentationFormat>On-screen Show (4:3)</PresentationFormat>
  <Paragraphs>56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Тема Office</vt:lpstr>
      <vt:lpstr> Рисуем  с малышами</vt:lpstr>
      <vt:lpstr>Slide 2</vt:lpstr>
      <vt:lpstr>Slide 3</vt:lpstr>
      <vt:lpstr>Slide 4</vt:lpstr>
      <vt:lpstr>Slide 5</vt:lpstr>
      <vt:lpstr>Slide 6</vt:lpstr>
      <vt:lpstr>Slide 7</vt:lpstr>
      <vt:lpstr>Slide 8</vt:lpstr>
      <vt:lpstr>Slide 9</vt:lpstr>
      <vt:lpstr>Slide 10</vt:lpstr>
      <vt:lpstr>Slide 11</vt:lpstr>
      <vt:lpstr>рисуем пальчиком</vt:lpstr>
      <vt:lpstr>Slide 13</vt:lpstr>
      <vt:lpstr>Slide 14</vt:lpstr>
      <vt:lpstr>Slide 15</vt:lpstr>
      <vt:lpstr>Slide 16</vt:lpstr>
      <vt:lpstr>Slide 17</vt:lpstr>
      <vt:lpstr>Slide 18</vt:lpstr>
      <vt:lpstr>Slide 19</vt:lpstr>
      <vt:lpstr>Slide 20</vt:lpstr>
      <vt:lpstr>Slide 21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Natasha</dc:creator>
  <cp:lastModifiedBy>Windows User</cp:lastModifiedBy>
  <cp:revision>30</cp:revision>
  <dcterms:created xsi:type="dcterms:W3CDTF">2015-02-12T11:22:36Z</dcterms:created>
  <dcterms:modified xsi:type="dcterms:W3CDTF">2017-05-21T13:45:23Z</dcterms:modified>
</cp:coreProperties>
</file>